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98" r:id="rId2"/>
    <p:sldId id="257" r:id="rId3"/>
    <p:sldId id="274" r:id="rId4"/>
    <p:sldId id="294" r:id="rId5"/>
    <p:sldId id="296" r:id="rId6"/>
  </p:sldIdLst>
  <p:sldSz cx="10691813" cy="7559675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HelveticaNeueCyr" panose="020B0604020202020204" charset="-52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068" userDrawn="1">
          <p15:clr>
            <a:srgbClr val="A4A3A4"/>
          </p15:clr>
        </p15:guide>
        <p15:guide id="3" orient="horz" pos="4762" userDrawn="1">
          <p15:clr>
            <a:srgbClr val="A4A3A4"/>
          </p15:clr>
        </p15:guide>
        <p15:guide id="4" pos="2687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ya Klimovich" initials="AK" lastIdx="2" clrIdx="0">
    <p:extLst>
      <p:ext uri="{19B8F6BF-5375-455C-9EA6-DF929625EA0E}">
        <p15:presenceInfo xmlns:p15="http://schemas.microsoft.com/office/powerpoint/2012/main" userId="S-1-5-21-94728601-4253783647-1603619665-5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A70"/>
    <a:srgbClr val="508ED8"/>
    <a:srgbClr val="5C84CC"/>
    <a:srgbClr val="6A8ED0"/>
    <a:srgbClr val="ED1C24"/>
    <a:srgbClr val="089EF7"/>
    <a:srgbClr val="E86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12" y="48"/>
      </p:cViewPr>
      <p:guideLst>
        <p:guide orient="horz"/>
        <p:guide pos="5068"/>
        <p:guide orient="horz" pos="4762"/>
        <p:guide pos="268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5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2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4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8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F620-16DA-4A58-AA89-287A01D30C9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7F10-6AB0-4D52-823E-01C47A5C2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8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35" y="5430982"/>
            <a:ext cx="2023890" cy="457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453" y="5987809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www.escenter.by</a:t>
            </a:r>
            <a:endParaRPr lang="ru-RU" sz="12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E91B0-1AEE-478C-B61A-9521B6EF3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96" y="1819877"/>
            <a:ext cx="6195668" cy="30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5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1" y="1638065"/>
            <a:ext cx="5511567" cy="4670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71" y="3385767"/>
            <a:ext cx="1304547" cy="1374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22" y="393193"/>
            <a:ext cx="972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ЕДИНЫЙ СЕРВИСНЫЙ ЦЕНТР</a:t>
            </a:r>
            <a:endParaRPr lang="ru-RU" sz="2000" b="1" dirty="0">
              <a:solidFill>
                <a:srgbClr val="606A70"/>
              </a:solidFill>
              <a:latin typeface="HelveticaNeueCyr" panose="02000503040000020004" pitchFamily="2" charset="-52"/>
            </a:endParaRPr>
          </a:p>
          <a:p>
            <a:r>
              <a:rPr lang="ru-RU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ЦЕНТР ПО РЕМОНТУ </a:t>
            </a:r>
            <a:r>
              <a:rPr lang="en-US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SMART</a:t>
            </a:r>
            <a:r>
              <a:rPr lang="ru-RU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-УСТРОЙСТВ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522" y="3513485"/>
            <a:ext cx="522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15 000+ </a:t>
            </a:r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КЛИЕНТОВ В ГОД</a:t>
            </a:r>
            <a:endParaRPr lang="en-US" sz="10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>
            <a:off x="431522" y="448170"/>
            <a:ext cx="0" cy="59793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F2089A-55CA-4B7B-A041-16D3047A4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8" y="6890298"/>
            <a:ext cx="786889" cy="3859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309123-B000-42A0-B9A7-5EFF444E5888}"/>
              </a:ext>
            </a:extLst>
          </p:cNvPr>
          <p:cNvSpPr txBox="1"/>
          <p:nvPr/>
        </p:nvSpPr>
        <p:spPr>
          <a:xfrm>
            <a:off x="447519" y="5832226"/>
            <a:ext cx="6535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Door-to-door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 </a:t>
            </a:r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ЛОГИСТИКА ПО ВСЕЙ СТРАНЕ</a:t>
            </a:r>
            <a:endParaRPr lang="en-US" sz="10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B2B78-324B-450B-8E2A-EBBEAE5A0F1D}"/>
              </a:ext>
            </a:extLst>
          </p:cNvPr>
          <p:cNvSpPr txBox="1"/>
          <p:nvPr/>
        </p:nvSpPr>
        <p:spPr>
          <a:xfrm>
            <a:off x="447519" y="2390909"/>
            <a:ext cx="33242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90</a:t>
            </a:r>
            <a:r>
              <a:rPr lang="ru-RU" sz="6000" dirty="0">
                <a:solidFill>
                  <a:srgbClr val="ED1C24"/>
                </a:solidFill>
                <a:latin typeface="HelveticaNeueCyr" panose="02000503040000020004" pitchFamily="2" charset="-52"/>
              </a:rPr>
              <a:t> </a:t>
            </a:r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 ГОРОДОВ </a:t>
            </a:r>
            <a:endParaRPr lang="en-US" sz="10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7404" y="4098260"/>
            <a:ext cx="66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Минск</a:t>
            </a:r>
            <a:endParaRPr lang="ru-RU" sz="1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4310D7-5906-4ECA-8B0F-1F416163860D}"/>
              </a:ext>
            </a:extLst>
          </p:cNvPr>
          <p:cNvSpPr/>
          <p:nvPr/>
        </p:nvSpPr>
        <p:spPr>
          <a:xfrm>
            <a:off x="431522" y="1818944"/>
            <a:ext cx="5163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06A70"/>
                </a:solidFill>
                <a:latin typeface="HelveticaNeueCyr" panose="02000503040000020004" pitchFamily="2" charset="-52"/>
              </a:rPr>
              <a:t>ПРИНИМАЕМ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ЗАКАЗЫ </a:t>
            </a:r>
            <a:r>
              <a:rPr lang="ru-RU" dirty="0">
                <a:solidFill>
                  <a:srgbClr val="606A70"/>
                </a:solidFill>
                <a:latin typeface="HelveticaNeueCyr" panose="02000503040000020004" pitchFamily="2" charset="-52"/>
              </a:rPr>
              <a:t>ПО ВСЕЙ СТРАНЕ : 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0C6FFD-CD98-4744-A87E-6A9FF7C71365}"/>
              </a:ext>
            </a:extLst>
          </p:cNvPr>
          <p:cNvSpPr txBox="1"/>
          <p:nvPr/>
        </p:nvSpPr>
        <p:spPr>
          <a:xfrm>
            <a:off x="7367529" y="4662675"/>
            <a:ext cx="33242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+240</a:t>
            </a:r>
            <a:r>
              <a:rPr lang="ru-RU" sz="6000" dirty="0">
                <a:solidFill>
                  <a:srgbClr val="ED1C24"/>
                </a:solidFill>
                <a:latin typeface="HelveticaNeueCyr" panose="02000503040000020004" pitchFamily="2" charset="-52"/>
              </a:rPr>
              <a:t> </a:t>
            </a:r>
          </a:p>
          <a:p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                   ПУНКТОВ ПРИЕМА </a:t>
            </a:r>
            <a:endParaRPr lang="en-US" sz="10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CF745-366D-4C92-B603-243271847E47}"/>
              </a:ext>
            </a:extLst>
          </p:cNvPr>
          <p:cNvSpPr txBox="1"/>
          <p:nvPr/>
        </p:nvSpPr>
        <p:spPr>
          <a:xfrm>
            <a:off x="447519" y="4698309"/>
            <a:ext cx="522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20 000+ </a:t>
            </a:r>
            <a:r>
              <a:rPr lang="ru-RU" sz="1000" dirty="0">
                <a:solidFill>
                  <a:srgbClr val="606A70"/>
                </a:solidFill>
                <a:latin typeface="HelveticaNeueCyr" panose="02000503040000020004" pitchFamily="2" charset="-52"/>
              </a:rPr>
              <a:t> ЗАЯВОК В 2025 году</a:t>
            </a:r>
            <a:endParaRPr lang="en-US" sz="10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772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485" y="394658"/>
            <a:ext cx="610762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ЕСЦ ПРЕДЛАГАЕТ </a:t>
            </a:r>
            <a:r>
              <a:rPr lang="ru-RU" sz="24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КОМПЛЕКСНЫЙ </a:t>
            </a:r>
          </a:p>
          <a:p>
            <a:pPr>
              <a:lnSpc>
                <a:spcPts val="2500"/>
              </a:lnSpc>
            </a:pPr>
            <a:r>
              <a:rPr lang="ru-RU" sz="2400" b="1" dirty="0">
                <a:solidFill>
                  <a:srgbClr val="0070C0"/>
                </a:solidFill>
                <a:latin typeface="HelveticaNeueCyr" panose="02000503040000020004" pitchFamily="2" charset="-52"/>
              </a:rPr>
              <a:t>ПОДХОД</a:t>
            </a: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478387" y="415987"/>
            <a:ext cx="1" cy="62047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8494" y="1750585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Гарантийный ремонт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01" y="2634344"/>
            <a:ext cx="177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Негарантийный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ремонт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40" y="3758768"/>
            <a:ext cx="177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Расширенная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гарантия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4D635A-3CFA-426A-A39D-216FF641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5" y="6936955"/>
            <a:ext cx="786889" cy="3859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DE2FE6-CEE2-49FD-8EC3-63D43AF12A1A}"/>
              </a:ext>
            </a:extLst>
          </p:cNvPr>
          <p:cNvSpPr txBox="1"/>
          <p:nvPr/>
        </p:nvSpPr>
        <p:spPr>
          <a:xfrm>
            <a:off x="1875506" y="1757860"/>
            <a:ext cx="385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Компания ЕСЦ – авторизованный сервисный центр </a:t>
            </a:r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Keenetic, TP-Link, Redbox </a:t>
            </a:r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и еще для более </a:t>
            </a:r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14</a:t>
            </a:r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 производителей различных гаджетов.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199D13-9042-4269-945A-AE20705EB8D5}"/>
              </a:ext>
            </a:extLst>
          </p:cNvPr>
          <p:cNvSpPr txBox="1"/>
          <p:nvPr/>
        </p:nvSpPr>
        <p:spPr>
          <a:xfrm>
            <a:off x="1875506" y="2572585"/>
            <a:ext cx="376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Быстрый и качественный ремонт осуществляется за счет системного подхода и благодаря: собственному складу запасных частей, системе промежуточного контроля и квалификации специалистов.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8C24F7-66CA-4A64-9E8E-9D064F7633AC}"/>
              </a:ext>
            </a:extLst>
          </p:cNvPr>
          <p:cNvSpPr txBox="1"/>
          <p:nvPr/>
        </p:nvSpPr>
        <p:spPr>
          <a:xfrm>
            <a:off x="1812366" y="3768870"/>
            <a:ext cx="425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Сервисные программы от ЕСЦ  уберегут Вас от дополнительных трат в случае поломок ваших гаджетов.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EA1381-AB00-471D-8174-CDA3370F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22" y="1791968"/>
            <a:ext cx="4343015" cy="2307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D995FA-5E28-4290-82BB-C9B02252D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948" y="4775740"/>
            <a:ext cx="3749964" cy="2482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429C01-A18A-4531-A0C7-5AD6E8828AB8}"/>
              </a:ext>
            </a:extLst>
          </p:cNvPr>
          <p:cNvSpPr txBox="1"/>
          <p:nvPr/>
        </p:nvSpPr>
        <p:spPr>
          <a:xfrm>
            <a:off x="6958982" y="5656769"/>
            <a:ext cx="376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Компания ЕСЦ</a:t>
            </a:r>
            <a:r>
              <a:rPr lang="en-US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 – </a:t>
            </a:r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оказывает сервис  электромобилей: подключение интернета, русификация, диагностика, обновление ПО.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E376-A061-46B0-AB37-2769CBAA4154}"/>
              </a:ext>
            </a:extLst>
          </p:cNvPr>
          <p:cNvSpPr txBox="1"/>
          <p:nvPr/>
        </p:nvSpPr>
        <p:spPr>
          <a:xfrm>
            <a:off x="5179256" y="5779880"/>
            <a:ext cx="177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Сервис электромобилей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13591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099" y="674600"/>
            <a:ext cx="9852898" cy="71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СЕРВИС</a:t>
            </a:r>
            <a:r>
              <a:rPr lang="ru-RU" sz="24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 ЕСЦ: </a:t>
            </a:r>
            <a:r>
              <a:rPr lang="ru-RU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ПОЧЕМУ МЫ ЛИДЕР НА РЫНКЕ СЕРВИСНОГО </a:t>
            </a:r>
          </a:p>
          <a:p>
            <a:pPr>
              <a:lnSpc>
                <a:spcPts val="2500"/>
              </a:lnSpc>
            </a:pPr>
            <a:r>
              <a:rPr lang="ru-RU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ОБСЛУЖИВАНИЯ </a:t>
            </a:r>
            <a:r>
              <a:rPr lang="en-US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SMART</a:t>
            </a:r>
            <a:r>
              <a:rPr lang="ru-RU" sz="2000" b="1" dirty="0">
                <a:solidFill>
                  <a:srgbClr val="606A70"/>
                </a:solidFill>
                <a:latin typeface="HelveticaNeueCyr" panose="02000503040000020004" pitchFamily="2" charset="-52"/>
              </a:rPr>
              <a:t>-УСТРОЙСТВ</a:t>
            </a: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426099" y="720518"/>
            <a:ext cx="1" cy="62047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1D5193-698B-43B9-954D-C1A9F3A8D1AB}"/>
              </a:ext>
            </a:extLst>
          </p:cNvPr>
          <p:cNvSpPr txBox="1"/>
          <p:nvPr/>
        </p:nvSpPr>
        <p:spPr>
          <a:xfrm>
            <a:off x="464531" y="3100696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Собственный</a:t>
            </a:r>
          </a:p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Call-</a:t>
            </a:r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центр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844E1-D025-4D73-8155-AFB4FC49226A}"/>
              </a:ext>
            </a:extLst>
          </p:cNvPr>
          <p:cNvSpPr txBox="1"/>
          <p:nvPr/>
        </p:nvSpPr>
        <p:spPr>
          <a:xfrm>
            <a:off x="2713132" y="3125298"/>
            <a:ext cx="183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Открытая техническая зона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4FE0E-094B-4E49-834C-6C222EE686BE}"/>
              </a:ext>
            </a:extLst>
          </p:cNvPr>
          <p:cNvSpPr txBox="1"/>
          <p:nvPr/>
        </p:nvSpPr>
        <p:spPr>
          <a:xfrm>
            <a:off x="5612109" y="3125298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Ремонт</a:t>
            </a:r>
            <a:endParaRPr lang="en-US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Face-to-face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B418E3-9A95-439B-9DB3-23A7A1080604}"/>
              </a:ext>
            </a:extLst>
          </p:cNvPr>
          <p:cNvSpPr txBox="1"/>
          <p:nvPr/>
        </p:nvSpPr>
        <p:spPr>
          <a:xfrm>
            <a:off x="-195600" y="4539051"/>
            <a:ext cx="271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12 часов / 7 дней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2DA486-55F0-47B6-9E9F-0CBC3FE9FA79}"/>
              </a:ext>
            </a:extLst>
          </p:cNvPr>
          <p:cNvSpPr txBox="1"/>
          <p:nvPr/>
        </p:nvSpPr>
        <p:spPr>
          <a:xfrm>
            <a:off x="2625047" y="4489052"/>
            <a:ext cx="20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3</a:t>
            </a:r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2 рабочих места/ </a:t>
            </a:r>
            <a:endParaRPr lang="en-US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2 сектора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2A5CE1-4086-4DA7-8FB1-1C03D6140376}"/>
              </a:ext>
            </a:extLst>
          </p:cNvPr>
          <p:cNvSpPr txBox="1"/>
          <p:nvPr/>
        </p:nvSpPr>
        <p:spPr>
          <a:xfrm>
            <a:off x="5445920" y="4711707"/>
            <a:ext cx="1696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1 час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36" y="3713732"/>
            <a:ext cx="688997" cy="691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7" y="1738400"/>
            <a:ext cx="1046755" cy="1195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2" y="3713732"/>
            <a:ext cx="609891" cy="635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37" y="3766726"/>
            <a:ext cx="906373" cy="86909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65" y="1730260"/>
            <a:ext cx="1022914" cy="1148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1" y="1783546"/>
            <a:ext cx="1094247" cy="109567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0FD53F-2F2E-4AF3-8D2A-81B01F5C5241}"/>
              </a:ext>
            </a:extLst>
          </p:cNvPr>
          <p:cNvSpPr txBox="1"/>
          <p:nvPr/>
        </p:nvSpPr>
        <p:spPr>
          <a:xfrm>
            <a:off x="216874" y="5095774"/>
            <a:ext cx="2408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УДОБНАЯ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И ТЕХНОЛОГИЧНАЯ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КОМПАНИЯ,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готовая проявлять гибкость 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и трансформироваться под 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нужды и тонкости вашего 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бизнеса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25054-0FA8-4457-810B-8672D8A823B4}"/>
              </a:ext>
            </a:extLst>
          </p:cNvPr>
          <p:cNvSpPr txBox="1"/>
          <p:nvPr/>
        </p:nvSpPr>
        <p:spPr>
          <a:xfrm>
            <a:off x="5212325" y="5268297"/>
            <a:ext cx="264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КАЧЕСТВЕННЫЙ СЕРВИС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И БЫСТРЫЕ ТОЧНЫЕ ОТВЕТЫ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дружелюбная команда, готовая 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решить все возникающие 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проблемы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0FF307-DD32-4BEA-94D3-A5F8E64FDC83}"/>
              </a:ext>
            </a:extLst>
          </p:cNvPr>
          <p:cNvSpPr txBox="1"/>
          <p:nvPr/>
        </p:nvSpPr>
        <p:spPr>
          <a:xfrm>
            <a:off x="2573315" y="5246084"/>
            <a:ext cx="246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БОЛЕЕ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15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 000 КЛИЕНТОВ 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Только проверенные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решения и качественные запчасти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332437C-120C-4A7C-9668-E080DA7DB615}"/>
              </a:ext>
            </a:extLst>
          </p:cNvPr>
          <p:cNvCxnSpPr>
            <a:cxnSpLocks/>
          </p:cNvCxnSpPr>
          <p:nvPr/>
        </p:nvCxnSpPr>
        <p:spPr>
          <a:xfrm flipH="1">
            <a:off x="2410772" y="1730260"/>
            <a:ext cx="12861" cy="427643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FCFE7DB-27AE-4CE2-89AC-DE48C27F3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6" y="7074280"/>
            <a:ext cx="786889" cy="385902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701B290-7742-49E4-9AB3-95C2919A6E62}"/>
              </a:ext>
            </a:extLst>
          </p:cNvPr>
          <p:cNvCxnSpPr>
            <a:cxnSpLocks/>
          </p:cNvCxnSpPr>
          <p:nvPr/>
        </p:nvCxnSpPr>
        <p:spPr>
          <a:xfrm flipH="1">
            <a:off x="5013880" y="1730260"/>
            <a:ext cx="12861" cy="427643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98F0C66-79BB-4546-998A-27EC03E448D0}"/>
              </a:ext>
            </a:extLst>
          </p:cNvPr>
          <p:cNvCxnSpPr>
            <a:cxnSpLocks/>
          </p:cNvCxnSpPr>
          <p:nvPr/>
        </p:nvCxnSpPr>
        <p:spPr>
          <a:xfrm flipH="1">
            <a:off x="7853927" y="1730414"/>
            <a:ext cx="12861" cy="427643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 descr="Машина">
            <a:extLst>
              <a:ext uri="{FF2B5EF4-FFF2-40B4-BE49-F238E27FC236}">
                <a16:creationId xmlns:a16="http://schemas.microsoft.com/office/drawing/2014/main" id="{ED397332-86B5-4F43-A82B-F668E3DB9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86975" y="1792831"/>
            <a:ext cx="1307865" cy="1307865"/>
          </a:xfrm>
          <a:prstGeom prst="rect">
            <a:avLst/>
          </a:prstGeom>
        </p:spPr>
      </p:pic>
      <p:pic>
        <p:nvPicPr>
          <p:cNvPr id="13" name="Рисунок 12" descr="Зарядка батареи">
            <a:extLst>
              <a:ext uri="{FF2B5EF4-FFF2-40B4-BE49-F238E27FC236}">
                <a16:creationId xmlns:a16="http://schemas.microsoft.com/office/drawing/2014/main" id="{2754B465-0170-446B-98C3-DAC076BCC0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5306" y="3721424"/>
            <a:ext cx="1091202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F83840-DEB2-49B4-92B0-66E77CD67E45}"/>
              </a:ext>
            </a:extLst>
          </p:cNvPr>
          <p:cNvSpPr txBox="1"/>
          <p:nvPr/>
        </p:nvSpPr>
        <p:spPr>
          <a:xfrm>
            <a:off x="8429146" y="3100696"/>
            <a:ext cx="1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Сервис всех </a:t>
            </a:r>
            <a:r>
              <a:rPr lang="en-US" sz="1400" dirty="0">
                <a:solidFill>
                  <a:srgbClr val="606A70"/>
                </a:solidFill>
                <a:latin typeface="HelveticaNeueCyr" panose="02000503040000020004" pitchFamily="2" charset="-52"/>
              </a:rPr>
              <a:t>Smart-devices</a:t>
            </a:r>
            <a:endParaRPr lang="ru-RU" sz="1400" dirty="0">
              <a:solidFill>
                <a:srgbClr val="606A70"/>
              </a:solidFill>
              <a:latin typeface="HelveticaNeueCyr" panose="02000503040000020004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E2993B-3A7C-45F9-A559-A1695D484B5F}"/>
              </a:ext>
            </a:extLst>
          </p:cNvPr>
          <p:cNvSpPr txBox="1"/>
          <p:nvPr/>
        </p:nvSpPr>
        <p:spPr>
          <a:xfrm>
            <a:off x="7992872" y="5280439"/>
            <a:ext cx="264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NeueCyr" panose="02000503040000020004" pitchFamily="2" charset="-52"/>
              </a:rPr>
              <a:t>ИДЕТ В НОГУ СО ВРЕМЕНЕМ</a:t>
            </a:r>
          </a:p>
          <a:p>
            <a:r>
              <a:rPr lang="ru-RU" sz="1200" dirty="0">
                <a:solidFill>
                  <a:srgbClr val="606A70"/>
                </a:solidFill>
                <a:latin typeface="HelveticaNeueCyr" panose="02000503040000020004" pitchFamily="2" charset="-52"/>
              </a:rPr>
              <a:t>Компания развивает новые направления сервиса, благодаря владению высоким уровнем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5969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438679" y="481191"/>
            <a:ext cx="10349126" cy="621761"/>
          </a:xfrm>
          <a:prstGeom prst="rect">
            <a:avLst/>
          </a:prstGeom>
        </p:spPr>
        <p:txBody>
          <a:bodyPr vert="horz" lIns="194279" tIns="49347" rIns="310846" bIns="49347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ko-KR" sz="323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ЕСЦ гордится:</a:t>
            </a:r>
            <a:endParaRPr lang="ko-KR" altLang="en-US" sz="3238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55408" y="1116013"/>
            <a:ext cx="9447391" cy="53478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15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 качеством обслуживания 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постоянным опросам клиентов оценка качества обслуживания ЕСЦ составляет </a:t>
            </a:r>
            <a:r>
              <a:rPr lang="ru-RU" sz="1727" dirty="0">
                <a:solidFill>
                  <a:srgbClr val="65A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9,56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 из </a:t>
            </a:r>
            <a:r>
              <a:rPr lang="ru-RU" sz="1727" dirty="0">
                <a:solidFill>
                  <a:srgbClr val="65A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1727" dirty="0">
                <a:solidFill>
                  <a:srgbClr val="65A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r>
              <a:rPr lang="ru-RU" sz="1727" dirty="0">
                <a:solidFill>
                  <a:srgbClr val="65A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159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15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 уровнем оказанных услуг 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итогам 20</a:t>
            </a:r>
            <a:r>
              <a:rPr lang="en-US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 % повторных обращений клиента, в рамках 4х месячной гарантии, составил менее 1,6 от всех обращений клиентов)</a:t>
            </a:r>
          </a:p>
          <a:p>
            <a:endParaRPr lang="ru-RU" sz="2159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15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Быстрым ремонтом для клиентов 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итогам 20</a:t>
            </a:r>
            <a:r>
              <a:rPr lang="en-US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 средний срок ремонта составил </a:t>
            </a:r>
            <a:r>
              <a:rPr lang="ru-RU" sz="1727" dirty="0">
                <a:solidFill>
                  <a:srgbClr val="65A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7 календарных дней </a:t>
            </a:r>
            <a:r>
              <a:rPr lang="ru-RU" sz="172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предоставленных 14 по договору)</a:t>
            </a:r>
            <a:endParaRPr lang="en-US" sz="172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en-US" sz="172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16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работы инженеров 11+ лет</a:t>
            </a:r>
          </a:p>
          <a:p>
            <a:endParaRPr lang="ru-RU" sz="2159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2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2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A3C4A-6227-4FF1-AD10-B254CED6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9" y="6779772"/>
            <a:ext cx="875267" cy="42924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B1D369D-4684-4035-9632-6332B7245713}"/>
              </a:ext>
            </a:extLst>
          </p:cNvPr>
          <p:cNvCxnSpPr>
            <a:cxnSpLocks/>
          </p:cNvCxnSpPr>
          <p:nvPr/>
        </p:nvCxnSpPr>
        <p:spPr>
          <a:xfrm>
            <a:off x="555408" y="482476"/>
            <a:ext cx="1" cy="62047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19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10606</TotalTime>
  <Words>309</Words>
  <Application>Microsoft Office PowerPoint</Application>
  <PresentationFormat>Произвольный</PresentationFormat>
  <Paragraphs>61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HelveticaNeueCyr</vt:lpstr>
      <vt:lpstr>Calibri Light</vt:lpstr>
      <vt:lpstr>Symbol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Андрей ЧУргель</cp:lastModifiedBy>
  <cp:revision>259</cp:revision>
  <dcterms:created xsi:type="dcterms:W3CDTF">2019-05-22T11:23:59Z</dcterms:created>
  <dcterms:modified xsi:type="dcterms:W3CDTF">2026-04-14T08:37:52Z</dcterms:modified>
</cp:coreProperties>
</file>